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81CD-51B4-4352-ACE1-36F04DC4A7C8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1245-148E-4E96-BE5C-4E693B4F5D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75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umu.hu/exhibitions/4c8e262a-5a6b-4279-a71e-624381a30bc6/infos/eb219897-d2f0-4633-835c-db6da6346bc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Irodal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/>
              <a:t>Fejlesztő-</a:t>
            </a:r>
            <a:r>
              <a:rPr lang="hu-HU" sz="1800" dirty="0" err="1"/>
              <a:t>innovátor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24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/>
              <a:t>Händel szülővárosa Halle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32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b="1" u="sng" dirty="0">
                <a:hlinkClick r:id="rId3"/>
              </a:rPr>
              <a:t>PFEIFER</a:t>
            </a:r>
            <a:r>
              <a:rPr lang="hu-HU" sz="2400" u="sng" dirty="0">
                <a:hlinkClick r:id="rId3"/>
              </a:rPr>
              <a:t>, </a:t>
            </a:r>
            <a:r>
              <a:rPr lang="hu-HU" sz="2400" u="sng" dirty="0" err="1">
                <a:hlinkClick r:id="rId3"/>
              </a:rPr>
              <a:t>Uwe</a:t>
            </a:r>
            <a:r>
              <a:rPr lang="hu-HU" sz="2400" dirty="0"/>
              <a:t>: Várakozók (Metróállomás) I – II. (1977.)</a:t>
            </a:r>
          </a:p>
          <a:p>
            <a:r>
              <a:rPr lang="hu-HU" sz="2400" b="1" dirty="0"/>
              <a:t>Ilku</a:t>
            </a:r>
            <a:r>
              <a:rPr lang="hu-HU" sz="2400" dirty="0"/>
              <a:t> János: Kőbánya alsó (1977.) 8×27 cm, </a:t>
            </a:r>
            <a:r>
              <a:rPr lang="hu-HU" sz="2400" dirty="0" err="1"/>
              <a:t>fotokollázs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62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01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toposz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egyfajta 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rodalom"/>
              </a:rPr>
              <a:t>irodalmi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vándortéma, vagy gyakran visszatérő motívum, mely újból és újból azonos (hasonló) értelemben jelenik meg a legkülönbözőbb korokban, legkülönbözőbb szerzők műveiben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37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7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7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59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3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0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447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4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42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2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21BF-B36D-4506-B873-8C1992137850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77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dwigmuseum.hu/mutargy/nagy-m-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dwigmuseum.hu/kiadvany/gulyas-gyula-acqua-et-helios-1996-1999" TargetMode="External"/><Relationship Id="rId7" Type="http://schemas.openxmlformats.org/officeDocument/2006/relationships/hyperlink" Target="https://www.ludwigmuseum.hu/kiallitas/gulyas-gyula-acqua-et-helios-romai-inspiraciok" TargetMode="External"/><Relationship Id="rId2" Type="http://schemas.openxmlformats.org/officeDocument/2006/relationships/hyperlink" Target="https://www.ludwigmuseum.hu/mutargy/nagy-m-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udwigmuseum.hu/mutargy/hordozhato-utcako" TargetMode="External"/><Relationship Id="rId5" Type="http://schemas.openxmlformats.org/officeDocument/2006/relationships/hyperlink" Target="http://www.btmfk.iif.hu/gulyasgy.html" TargetMode="External"/><Relationship Id="rId4" Type="http://schemas.openxmlformats.org/officeDocument/2006/relationships/hyperlink" Target="https://www.ludwigmuseum.hu/mutargy/marilyn-monr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Gulyás Gyula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6. forráskép: </a:t>
            </a:r>
            <a:r>
              <a:rPr lang="hu-HU" dirty="0">
                <a:hlinkClick r:id="rId3"/>
              </a:rPr>
              <a:t>Gulyás Gyula: A nagy M.M. </a:t>
            </a:r>
            <a:r>
              <a:rPr lang="hu-HU" dirty="0"/>
              <a:t>(1992) </a:t>
            </a:r>
            <a:r>
              <a:rPr lang="hu-HU" cap="all" dirty="0"/>
              <a:t>L</a:t>
            </a:r>
            <a:r>
              <a:rPr lang="hu-HU" dirty="0"/>
              <a:t>udwig Múzeum</a:t>
            </a:r>
          </a:p>
          <a:p>
            <a:r>
              <a:rPr lang="hu-HU" dirty="0"/>
              <a:t>zselatinos ezüst, akril, ólom, tükör, farost</a:t>
            </a:r>
          </a:p>
        </p:txBody>
      </p:sp>
    </p:spTree>
    <p:extLst>
      <p:ext uri="{BB962C8B-B14F-4D97-AF65-F5344CB8AC3E}">
        <p14:creationId xmlns:p14="http://schemas.microsoft.com/office/powerpoint/2010/main" val="10004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5704580" y="367862"/>
            <a:ext cx="6127924" cy="5851704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hu-HU" b="1" dirty="0"/>
              <a:t>Gulyás Gyula </a:t>
            </a:r>
            <a:r>
              <a:rPr lang="hu-HU" dirty="0"/>
              <a:t>(Kossuth-díjas magyar szobrász)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hu-HU" dirty="0"/>
              <a:t>(1944, Miskolc–2008, Budapest)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endParaRPr lang="hu-HU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hu-HU" dirty="0"/>
              <a:t>Autodidakta művész.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endParaRPr lang="hu-HU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hu-HU" b="1" dirty="0"/>
              <a:t>Műfaj, technika, stílus:</a:t>
            </a:r>
            <a:r>
              <a:rPr lang="hu-HU" dirty="0"/>
              <a:t> </a:t>
            </a:r>
            <a:r>
              <a:rPr lang="hu-HU" dirty="0" err="1"/>
              <a:t>Neokonstruktivista</a:t>
            </a:r>
            <a:r>
              <a:rPr lang="hu-HU" dirty="0"/>
              <a:t> alkotásainak kiindulási pontja Kassák konstruktivizmusához köthető. Műveiben a minimál art és </a:t>
            </a:r>
            <a:r>
              <a:rPr lang="hu-HU" dirty="0" err="1"/>
              <a:t>konceptualizmus</a:t>
            </a:r>
            <a:r>
              <a:rPr lang="hu-HU" dirty="0"/>
              <a:t> jegyei párhuzamosan tükröződnek.</a:t>
            </a:r>
          </a:p>
          <a:p>
            <a:pPr algn="l"/>
            <a:br>
              <a:rPr lang="hu-HU" dirty="0"/>
            </a:br>
            <a:r>
              <a:rPr lang="hu-HU" b="1" cap="all" dirty="0"/>
              <a:t>Gulyás Gyula: </a:t>
            </a:r>
            <a:r>
              <a:rPr lang="hu-HU" b="1" cap="all" dirty="0" err="1"/>
              <a:t>Acqua</a:t>
            </a:r>
            <a:r>
              <a:rPr lang="hu-HU" b="1" cap="all" dirty="0"/>
              <a:t> </a:t>
            </a:r>
            <a:r>
              <a:rPr lang="hu-HU" b="1" cap="all" dirty="0" err="1"/>
              <a:t>et</a:t>
            </a:r>
            <a:r>
              <a:rPr lang="hu-HU" b="1" cap="all" dirty="0"/>
              <a:t> </a:t>
            </a:r>
            <a:r>
              <a:rPr lang="hu-HU" b="1" cap="all" dirty="0" err="1"/>
              <a:t>helios</a:t>
            </a:r>
            <a:r>
              <a:rPr lang="hu-HU" cap="all" dirty="0"/>
              <a:t>, 1996-1999</a:t>
            </a:r>
          </a:p>
          <a:p>
            <a:pPr algn="l"/>
            <a:r>
              <a:rPr lang="hu-HU" dirty="0"/>
              <a:t>Római ösztöndíj (1994)</a:t>
            </a:r>
          </a:p>
          <a:p>
            <a:pPr algn="l"/>
            <a:r>
              <a:rPr lang="hu-HU" sz="2100" b="1" dirty="0"/>
              <a:t>Szerzők: </a:t>
            </a:r>
            <a:r>
              <a:rPr lang="hu-HU" sz="2100" dirty="0" err="1"/>
              <a:t>Néray</a:t>
            </a:r>
            <a:r>
              <a:rPr lang="hu-HU" sz="2100" dirty="0"/>
              <a:t> Katalin, Frank János, Kozák Csaba, Fitz Péter</a:t>
            </a:r>
          </a:p>
          <a:p>
            <a:pPr algn="l"/>
            <a:r>
              <a:rPr lang="hu-HU" sz="2100" b="1" dirty="0"/>
              <a:t>Kiadó: </a:t>
            </a:r>
            <a:r>
              <a:rPr lang="hu-HU" sz="2100" dirty="0"/>
              <a:t>Ludwig Múzeum - Kortárs Művészeti Múzeum</a:t>
            </a:r>
          </a:p>
          <a:p>
            <a:pPr algn="l"/>
            <a:r>
              <a:rPr lang="hu-HU" sz="2100" dirty="0"/>
              <a:t>Budapest, 1999</a:t>
            </a:r>
          </a:p>
        </p:txBody>
      </p:sp>
      <p:pic>
        <p:nvPicPr>
          <p:cNvPr id="5" name="Kép 4" descr="A képen szöveg, könyv, kézírás, Papíráru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A167730-7E9E-DC81-210D-59D9E30AA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r="6883"/>
          <a:stretch>
            <a:fillRect/>
          </a:stretch>
        </p:blipFill>
        <p:spPr>
          <a:xfrm>
            <a:off x="557970" y="367862"/>
            <a:ext cx="4909770" cy="58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B7D68B57-FB68-5940-B620-EFC8140B0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>
            <a:fillRect/>
          </a:stretch>
        </p:blipFill>
        <p:spPr>
          <a:xfrm>
            <a:off x="720692" y="666750"/>
            <a:ext cx="6249275" cy="552450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4C59F1CB-C1A2-4957-A273-42AA51825D7E}"/>
              </a:ext>
            </a:extLst>
          </p:cNvPr>
          <p:cNvSpPr txBox="1"/>
          <p:nvPr/>
        </p:nvSpPr>
        <p:spPr>
          <a:xfrm>
            <a:off x="7191569" y="666750"/>
            <a:ext cx="50004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200" cap="all" dirty="0">
                <a:solidFill>
                  <a:srgbClr val="000000"/>
                </a:solidFill>
              </a:rPr>
              <a:t>Gulyás Gyula: Hordozható utcakő </a:t>
            </a:r>
          </a:p>
          <a:p>
            <a:r>
              <a:rPr lang="hu-HU" sz="2200" cap="all" dirty="0">
                <a:solidFill>
                  <a:srgbClr val="000000"/>
                </a:solidFill>
              </a:rPr>
              <a:t>(1972)</a:t>
            </a:r>
          </a:p>
          <a:p>
            <a:pPr>
              <a:buNone/>
            </a:pPr>
            <a:r>
              <a:rPr lang="hu-HU" sz="2200" b="0" dirty="0" err="1">
                <a:effectLst/>
              </a:rPr>
              <a:t>diszperzós</a:t>
            </a:r>
            <a:r>
              <a:rPr lang="hu-HU" sz="2200" b="0" dirty="0">
                <a:effectLst/>
              </a:rPr>
              <a:t> festék, </a:t>
            </a:r>
            <a:r>
              <a:rPr lang="hu-HU" sz="2200" b="0" dirty="0" err="1">
                <a:effectLst/>
              </a:rPr>
              <a:t>letraszet</a:t>
            </a:r>
            <a:r>
              <a:rPr lang="hu-HU" sz="2200" b="0" dirty="0">
                <a:effectLst/>
              </a:rPr>
              <a:t>, bazalt, fém</a:t>
            </a:r>
          </a:p>
          <a:p>
            <a:pPr>
              <a:buNone/>
            </a:pPr>
            <a:r>
              <a:rPr lang="hu-HU" sz="2200" dirty="0"/>
              <a:t>Ludwig Múzeum</a:t>
            </a:r>
          </a:p>
          <a:p>
            <a:pPr>
              <a:buNone/>
            </a:pPr>
            <a:endParaRPr lang="hu-HU" sz="2200" dirty="0"/>
          </a:p>
          <a:p>
            <a:pPr>
              <a:buNone/>
            </a:pPr>
            <a:r>
              <a:rPr lang="pt-BR" sz="2200" dirty="0"/>
              <a:t>„Az utcakő a proletariátus fegyvere” </a:t>
            </a:r>
            <a:endParaRPr lang="hu-HU" sz="220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65E50F0-9DA2-B21F-54B2-E2310873D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69" y="2946549"/>
            <a:ext cx="2857500" cy="32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5763609" y="516114"/>
            <a:ext cx="56431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cap="all" dirty="0"/>
              <a:t>Gulyás Gyula: Marilyn Monroe (1984)</a:t>
            </a:r>
          </a:p>
          <a:p>
            <a:r>
              <a:rPr lang="hu-HU" sz="2200" dirty="0"/>
              <a:t>színes ceruza, gipsz</a:t>
            </a:r>
          </a:p>
          <a:p>
            <a:r>
              <a:rPr lang="hu-HU" sz="2200" cap="all" dirty="0"/>
              <a:t>L</a:t>
            </a:r>
            <a:r>
              <a:rPr lang="hu-HU" sz="2200" dirty="0"/>
              <a:t>udwig Múzeum</a:t>
            </a:r>
          </a:p>
          <a:p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Marilyn Monroe mint modern ikon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Anyag és jelentés összefonódása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A jelentés tágabb kontextusa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Marilyn mint tükör, a mű mint kérdésfelvetés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„Mi marad az emberből, ha képpé válik?”</a:t>
            </a:r>
          </a:p>
        </p:txBody>
      </p:sp>
      <p:pic>
        <p:nvPicPr>
          <p:cNvPr id="3" name="Kép 2" descr="A képen szobor, művészet, Mellszobor, múzeu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7824842-848E-6548-78A6-3C3800491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82" y="516114"/>
            <a:ext cx="40481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198010" y="350311"/>
            <a:ext cx="5164182" cy="5460274"/>
          </a:xfrm>
        </p:spPr>
        <p:txBody>
          <a:bodyPr>
            <a:normAutofit/>
          </a:bodyPr>
          <a:lstStyle/>
          <a:p>
            <a:pPr algn="l"/>
            <a:r>
              <a:rPr lang="hu-HU" sz="2200" cap="all" dirty="0"/>
              <a:t>Gulyás Gyula: A nagy M. M. (1992)</a:t>
            </a:r>
          </a:p>
          <a:p>
            <a:pPr algn="l"/>
            <a:r>
              <a:rPr lang="hu-HU" sz="2200" dirty="0"/>
              <a:t>zselatinos ezüst, akril, ólom, tükör, farost</a:t>
            </a:r>
          </a:p>
          <a:p>
            <a:pPr algn="l"/>
            <a:r>
              <a:rPr lang="hu-HU" sz="2200" dirty="0"/>
              <a:t>Ludwig Múzeum</a:t>
            </a:r>
          </a:p>
          <a:p>
            <a:pPr algn="l"/>
            <a:endParaRPr lang="hu-HU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Mitől lesz egy arc több, mint arc?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Marilyn Monroe mint modern mitológia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Téma és jelentés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Anyaghasználat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F1BAFCF-9DFD-964B-48C8-819521CA3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4"/>
          <a:stretch>
            <a:fillRect/>
          </a:stretch>
        </p:blipFill>
        <p:spPr>
          <a:xfrm>
            <a:off x="-1" y="102636"/>
            <a:ext cx="6098609" cy="67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EA2DC1-F16B-D50B-379E-7E10737B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4" y="389931"/>
            <a:ext cx="11467744" cy="6309972"/>
          </a:xfrm>
        </p:spPr>
        <p:txBody>
          <a:bodyPr/>
          <a:lstStyle/>
          <a:p>
            <a:pPr marL="0" indent="0">
              <a:buNone/>
            </a:pPr>
            <a:r>
              <a:rPr lang="hu-HU" sz="2200" dirty="0"/>
              <a:t>Felhasznált források, egyéb linkek: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200" dirty="0">
                <a:hlinkClick r:id="rId2"/>
              </a:rPr>
              <a:t>https://www.ludwigmuseum.hu/mutargy/nagy-m-m</a:t>
            </a:r>
            <a:endParaRPr lang="hu-HU" sz="2200" dirty="0"/>
          </a:p>
          <a:p>
            <a:pPr marL="0" indent="0">
              <a:buNone/>
            </a:pPr>
            <a:r>
              <a:rPr lang="hu-HU" sz="2200" dirty="0">
                <a:hlinkClick r:id="rId3"/>
              </a:rPr>
              <a:t>https://www.ludwigmuseum.hu/kiadvany/gulyas-gyula-acqua-et-helios-1996-1999</a:t>
            </a:r>
            <a:endParaRPr lang="hu-HU" sz="2200" dirty="0"/>
          </a:p>
          <a:p>
            <a:pPr marL="0" indent="0">
              <a:buNone/>
            </a:pPr>
            <a:r>
              <a:rPr lang="hu-HU" sz="2200" dirty="0">
                <a:hlinkClick r:id="rId4"/>
              </a:rPr>
              <a:t>https://www.ludwigmuseum.hu/mutargy/marilyn-monroe</a:t>
            </a:r>
            <a:endParaRPr lang="hu-HU" sz="2200" dirty="0"/>
          </a:p>
          <a:p>
            <a:pPr marL="0" indent="0">
              <a:buNone/>
            </a:pPr>
            <a:r>
              <a:rPr lang="hu-HU" sz="2200" dirty="0">
                <a:hlinkClick r:id="rId5"/>
              </a:rPr>
              <a:t>http://www.btmfk.iif.hu/gulyasgy.html</a:t>
            </a:r>
            <a:endParaRPr lang="hu-HU" sz="2200" dirty="0"/>
          </a:p>
          <a:p>
            <a:pPr marL="0" indent="0">
              <a:buNone/>
            </a:pPr>
            <a:r>
              <a:rPr lang="hu-HU" sz="2200" dirty="0">
                <a:hlinkClick r:id="rId6"/>
              </a:rPr>
              <a:t>https://www.ludwigmuseum.hu/mutargy/hordozhato-utcako</a:t>
            </a:r>
            <a:endParaRPr lang="hu-HU" sz="2200" dirty="0"/>
          </a:p>
          <a:p>
            <a:pPr marL="0" indent="0">
              <a:buNone/>
            </a:pPr>
            <a:r>
              <a:rPr lang="hu-HU" sz="2200" dirty="0">
                <a:hlinkClick r:id="rId7"/>
              </a:rPr>
              <a:t>https://www.ludwigmuseum.hu/kiallitas/gulyas-gyula-acqua-et-helios-romai-inspiraciok</a:t>
            </a:r>
            <a:endParaRPr lang="hu-HU" sz="2200" dirty="0"/>
          </a:p>
          <a:p>
            <a:pPr marL="0" indent="0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20401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362</Words>
  <Application>Microsoft Office PowerPoint</Application>
  <PresentationFormat>Szélesvásznú</PresentationFormat>
  <Paragraphs>55</Paragraphs>
  <Slides>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Gulyás Gyula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Garamvölgyi Béla</dc:creator>
  <cp:lastModifiedBy>Valéria Póczos</cp:lastModifiedBy>
  <cp:revision>16</cp:revision>
  <dcterms:created xsi:type="dcterms:W3CDTF">2025-11-11T02:28:52Z</dcterms:created>
  <dcterms:modified xsi:type="dcterms:W3CDTF">2025-11-13T10:54:40Z</dcterms:modified>
</cp:coreProperties>
</file>