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2" r:id="rId3"/>
    <p:sldId id="280" r:id="rId4"/>
    <p:sldId id="285" r:id="rId5"/>
    <p:sldId id="283" r:id="rId6"/>
    <p:sldId id="281" r:id="rId7"/>
    <p:sldId id="276" r:id="rId8"/>
    <p:sldId id="282" r:id="rId9"/>
    <p:sldId id="284" r:id="rId10"/>
    <p:sldId id="269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081CD-51B4-4352-ACE1-36F04DC4A7C8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1245-148E-4E96-BE5C-4E693B4F5DC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75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24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32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6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940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5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53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32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 smtClean="0"/>
              <a:t>Händel szülővárosa Halle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940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978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7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71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59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3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0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447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4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9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4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42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2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21BF-B36D-4506-B873-8C1992137850}" type="datetimeFigureOut">
              <a:rPr lang="hu-HU" smtClean="0"/>
              <a:pPr/>
              <a:t>2025. 11. 15.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FD60-D904-42A0-A96F-1B41086355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77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.lumu.hu/exhibitions/4c8e262a-5a6b-4279-a71e-624381a30bc6/infos/f2682f2e-b039-4580-add4-4c7566bbf0a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ziellasemerciyan.com/the-words-of-things/domenico-gnoli-english-version" TargetMode="External"/><Relationship Id="rId3" Type="http://schemas.openxmlformats.org/officeDocument/2006/relationships/hyperlink" Target="https://www.ludwigmuseum.hu/mutargy/nadragzseb" TargetMode="External"/><Relationship Id="rId7" Type="http://schemas.openxmlformats.org/officeDocument/2006/relationships/hyperlink" Target="https://www.levygorvydayan.com/artists/domenico-gnoli" TargetMode="External"/><Relationship Id="rId2" Type="http://schemas.openxmlformats.org/officeDocument/2006/relationships/hyperlink" Target="https://iagacontemporaryart.com/a-r-penc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xembourgco.com/exhibitions/23/works" TargetMode="External"/><Relationship Id="rId5" Type="http://schemas.openxmlformats.org/officeDocument/2006/relationships/hyperlink" Target="https://www.emergentmag.com/exhibitions/domenico-gnoli-at-fondazione-prada" TargetMode="External"/><Relationship Id="rId4" Type="http://schemas.openxmlformats.org/officeDocument/2006/relationships/hyperlink" Target="https://www.christies.com/en/stories/artist-domenico-gnoli-41674d1f8297440485c2338e768fab18" TargetMode="External"/><Relationship Id="rId9" Type="http://schemas.openxmlformats.org/officeDocument/2006/relationships/hyperlink" Target="https://fundacion-jakober.blogspot.com/2018/05/domenico-gnoli-in-majorca-1963-196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Gnoli</a:t>
            </a:r>
            <a:r>
              <a:rPr lang="hu-HU" dirty="0"/>
              <a:t>, </a:t>
            </a:r>
            <a:r>
              <a:rPr lang="hu-HU" dirty="0" err="1" smtClean="0"/>
              <a:t>Domenico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2. forráskép: </a:t>
            </a:r>
            <a:r>
              <a:rPr lang="hu-HU" dirty="0" smtClean="0">
                <a:hlinkClick r:id="rId3"/>
              </a:rPr>
              <a:t>Nadrágzseb</a:t>
            </a:r>
            <a:r>
              <a:rPr lang="hu-HU" dirty="0" smtClean="0"/>
              <a:t> </a:t>
            </a:r>
            <a:r>
              <a:rPr lang="hu-HU" dirty="0"/>
              <a:t>(1969)</a:t>
            </a:r>
          </a:p>
        </p:txBody>
      </p:sp>
    </p:spTree>
    <p:extLst>
      <p:ext uri="{BB962C8B-B14F-4D97-AF65-F5344CB8AC3E}">
        <p14:creationId xmlns:p14="http://schemas.microsoft.com/office/powerpoint/2010/main" val="100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>
            <a:extLst>
              <a:ext uri="{FF2B5EF4-FFF2-40B4-BE49-F238E27FC236}">
                <a16:creationId xmlns:a16="http://schemas.microsoft.com/office/drawing/2014/main" id="{07EA2DC1-F16B-D50B-379E-7E10737B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4" y="389931"/>
            <a:ext cx="11467744" cy="630997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Felhasznált források, egyéb </a:t>
            </a:r>
            <a:r>
              <a:rPr lang="hu-HU" dirty="0" smtClean="0"/>
              <a:t>linkek</a:t>
            </a:r>
            <a:endParaRPr lang="hu-HU" dirty="0"/>
          </a:p>
          <a:p>
            <a:pPr marL="0" indent="0">
              <a:buNone/>
            </a:pPr>
            <a:endParaRPr lang="hu-HU" sz="1600" dirty="0" smtClean="0">
              <a:hlinkClick r:id="rId2"/>
            </a:endParaRPr>
          </a:p>
          <a:p>
            <a:pPr marL="0" indent="0">
              <a:buNone/>
            </a:pPr>
            <a:r>
              <a:rPr lang="hu-HU" sz="1600" dirty="0"/>
              <a:t>Ludwig Múzeum – Kortárs Művészeti Múzeum. </a:t>
            </a:r>
            <a:r>
              <a:rPr lang="hu-HU" sz="1600" i="1" dirty="0" err="1"/>
              <a:t>Gnoli</a:t>
            </a:r>
            <a:r>
              <a:rPr lang="hu-HU" sz="1600" i="1" dirty="0"/>
              <a:t> </a:t>
            </a:r>
            <a:r>
              <a:rPr lang="hu-HU" sz="1600" i="1" dirty="0" err="1"/>
              <a:t>Domenico</a:t>
            </a:r>
            <a:r>
              <a:rPr lang="hu-HU" sz="1600" i="1" dirty="0"/>
              <a:t>: Nadrágzseb (1969). </a:t>
            </a:r>
            <a:r>
              <a:rPr lang="hu-HU" sz="1600" dirty="0" smtClean="0">
                <a:hlinkClick r:id="rId3"/>
              </a:rPr>
              <a:t>https://www.ludwigmuseum.hu/mutargy/nadragzseb </a:t>
            </a:r>
            <a:endParaRPr lang="hu-HU" sz="1600" dirty="0"/>
          </a:p>
          <a:p>
            <a:pPr marL="0" indent="0">
              <a:buNone/>
            </a:pPr>
            <a:r>
              <a:rPr lang="en-US" sz="1600" dirty="0"/>
              <a:t>Domenico </a:t>
            </a:r>
            <a:r>
              <a:rPr lang="en-US" sz="1600" dirty="0" err="1"/>
              <a:t>Gnoli’s</a:t>
            </a:r>
            <a:r>
              <a:rPr lang="en-US" sz="1600" dirty="0"/>
              <a:t> ‘strangely poetic’ </a:t>
            </a:r>
            <a:r>
              <a:rPr lang="en-US" sz="1600" dirty="0" smtClean="0"/>
              <a:t>art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www.christies.com/en/stories/artist-domenico-gnoli-41674d1f8297440485c2338e768fab18</a:t>
            </a:r>
            <a:endParaRPr lang="hu-HU" sz="1600" dirty="0" smtClean="0"/>
          </a:p>
          <a:p>
            <a:pPr marL="0" indent="0">
              <a:buNone/>
            </a:pPr>
            <a:r>
              <a:rPr lang="it-IT" sz="1600" dirty="0"/>
              <a:t>Domenico Gnoli at Fondazione </a:t>
            </a:r>
            <a:r>
              <a:rPr lang="it-IT" sz="1600" dirty="0" smtClean="0"/>
              <a:t>Prada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>
                <a:hlinkClick r:id="rId5"/>
              </a:rPr>
              <a:t>https://</a:t>
            </a:r>
            <a:r>
              <a:rPr lang="hu-HU" sz="1600" dirty="0" smtClean="0">
                <a:hlinkClick r:id="rId5"/>
              </a:rPr>
              <a:t>www.emergentmag.com/exhibitions/domenico-gnoli-at-fondazione-prada</a:t>
            </a:r>
            <a:r>
              <a:rPr lang="hu-HU" sz="1600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Domenico </a:t>
            </a:r>
            <a:r>
              <a:rPr lang="en-US" sz="1600" dirty="0" err="1" smtClean="0"/>
              <a:t>Gnoli</a:t>
            </a:r>
            <a:r>
              <a:rPr lang="en-US" sz="1600" dirty="0" smtClean="0"/>
              <a:t> : Paintings </a:t>
            </a:r>
            <a:r>
              <a:rPr lang="hu-HU" sz="1600" dirty="0" smtClean="0"/>
              <a:t>f</a:t>
            </a:r>
            <a:r>
              <a:rPr lang="en-US" sz="1600" dirty="0" smtClean="0"/>
              <a:t>rom 1964-1969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>
                <a:hlinkClick r:id="rId6"/>
              </a:rPr>
              <a:t>https://</a:t>
            </a:r>
            <a:r>
              <a:rPr lang="hu-HU" sz="1600" dirty="0" smtClean="0">
                <a:hlinkClick r:id="rId6"/>
              </a:rPr>
              <a:t>luxembourgco.com/exhibitions/23/works</a:t>
            </a:r>
            <a:endParaRPr lang="hu-HU" sz="1600" dirty="0" smtClean="0"/>
          </a:p>
          <a:p>
            <a:pPr marL="0" indent="0">
              <a:buNone/>
            </a:pPr>
            <a:r>
              <a:rPr lang="hu-HU" sz="1600" dirty="0" err="1"/>
              <a:t>Domenico</a:t>
            </a:r>
            <a:r>
              <a:rPr lang="hu-HU" sz="1600" dirty="0"/>
              <a:t> </a:t>
            </a:r>
            <a:r>
              <a:rPr lang="hu-HU" sz="1600" dirty="0" err="1"/>
              <a:t>Gnoli</a:t>
            </a:r>
            <a:r>
              <a:rPr lang="hu-HU" sz="1600" dirty="0"/>
              <a:t> </a:t>
            </a:r>
            <a:br>
              <a:rPr lang="hu-HU" sz="1600" dirty="0"/>
            </a:br>
            <a:r>
              <a:rPr lang="hu-HU" sz="1600" dirty="0">
                <a:hlinkClick r:id="rId7"/>
              </a:rPr>
              <a:t>https://</a:t>
            </a:r>
            <a:r>
              <a:rPr lang="hu-HU" sz="1600" dirty="0" smtClean="0">
                <a:hlinkClick r:id="rId7"/>
              </a:rPr>
              <a:t>www.levygorvydayan.com/artists/domenico-gnoli</a:t>
            </a:r>
            <a:endParaRPr lang="hu-HU" sz="1600" dirty="0" smtClean="0"/>
          </a:p>
          <a:p>
            <a:pPr marL="0" indent="0">
              <a:buNone/>
            </a:pPr>
            <a:r>
              <a:rPr lang="hu-HU" sz="1600" dirty="0" err="1"/>
              <a:t>Domenico</a:t>
            </a:r>
            <a:r>
              <a:rPr lang="hu-HU" sz="1600" dirty="0"/>
              <a:t> </a:t>
            </a:r>
            <a:r>
              <a:rPr lang="hu-HU" sz="1600" dirty="0" err="1"/>
              <a:t>Gnoli</a:t>
            </a:r>
            <a:r>
              <a:rPr lang="hu-HU" sz="1600" dirty="0"/>
              <a:t>, </a:t>
            </a:r>
            <a:r>
              <a:rPr lang="hu-HU" sz="1600" dirty="0" err="1"/>
              <a:t>everyday</a:t>
            </a:r>
            <a:r>
              <a:rPr lang="hu-HU" sz="1600" dirty="0"/>
              <a:t> </a:t>
            </a:r>
            <a:r>
              <a:rPr lang="hu-HU" sz="1600" dirty="0" err="1" smtClean="0"/>
              <a:t>metaphysics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>
                <a:hlinkClick r:id="rId8"/>
              </a:rPr>
              <a:t>https://</a:t>
            </a:r>
            <a:r>
              <a:rPr lang="hu-HU" sz="1600" dirty="0" smtClean="0">
                <a:hlinkClick r:id="rId8"/>
              </a:rPr>
              <a:t>www.graziellasemerciyan.com/the-words-of-things/domenico-gnoli-english-version</a:t>
            </a:r>
            <a:endParaRPr lang="hu-HU" sz="1600" dirty="0" smtClean="0"/>
          </a:p>
          <a:p>
            <a:pPr marL="0" indent="0">
              <a:buNone/>
            </a:pPr>
            <a:r>
              <a:rPr lang="it-IT" sz="1600" dirty="0" smtClean="0"/>
              <a:t>Domenico Gnoli </a:t>
            </a:r>
            <a:r>
              <a:rPr lang="hu-HU" sz="1600" dirty="0" smtClean="0"/>
              <a:t>i</a:t>
            </a:r>
            <a:r>
              <a:rPr lang="it-IT" sz="1600" dirty="0" smtClean="0"/>
              <a:t>n Majorca 1963-1969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>
                <a:hlinkClick r:id="rId9"/>
              </a:rPr>
              <a:t>https://</a:t>
            </a:r>
            <a:r>
              <a:rPr lang="hu-HU" sz="1600" dirty="0" smtClean="0">
                <a:hlinkClick r:id="rId9"/>
              </a:rPr>
              <a:t>fundacion-jakober.blogspot.com/2018/05/domenico-gnoli-in-majorca-1963-1969.html</a:t>
            </a:r>
            <a:r>
              <a:rPr lang="hu-HU" sz="1600" dirty="0" smtClean="0"/>
              <a:t> </a:t>
            </a:r>
          </a:p>
          <a:p>
            <a:pPr marL="0" indent="0">
              <a:buNone/>
            </a:pP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3"/>
          <p:cNvSpPr>
            <a:spLocks noGrp="1"/>
          </p:cNvSpPr>
          <p:nvPr>
            <p:ph type="subTitle" idx="1"/>
          </p:nvPr>
        </p:nvSpPr>
        <p:spPr>
          <a:xfrm>
            <a:off x="5733288" y="220980"/>
            <a:ext cx="6111871" cy="986325"/>
          </a:xfrm>
        </p:spPr>
        <p:txBody>
          <a:bodyPr>
            <a:normAutofit/>
          </a:bodyPr>
          <a:lstStyle/>
          <a:p>
            <a:pPr algn="l"/>
            <a:r>
              <a:rPr lang="hu-HU" b="1" dirty="0" err="1" smtClean="0"/>
              <a:t>Domenico</a:t>
            </a:r>
            <a:r>
              <a:rPr lang="hu-HU" b="1" dirty="0" smtClean="0"/>
              <a:t> </a:t>
            </a:r>
            <a:r>
              <a:rPr lang="hu-HU" b="1" dirty="0" err="1" smtClean="0"/>
              <a:t>Gnoli</a:t>
            </a:r>
            <a:endParaRPr lang="hu-HU" b="1" dirty="0" smtClean="0"/>
          </a:p>
          <a:p>
            <a:pPr algn="l"/>
            <a:r>
              <a:rPr lang="hu-HU" sz="2000" dirty="0" smtClean="0"/>
              <a:t>(1933, Róma – 1970, New York) </a:t>
            </a:r>
          </a:p>
          <a:p>
            <a:pPr algn="l"/>
            <a:endParaRPr lang="hu-HU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  <p:pic>
        <p:nvPicPr>
          <p:cNvPr id="1026" name="Picture 2" descr="Domenico Gnol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r="11184"/>
          <a:stretch/>
        </p:blipFill>
        <p:spPr bwMode="auto">
          <a:xfrm>
            <a:off x="0" y="0"/>
            <a:ext cx="5381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 rot="10800000" flipV="1">
            <a:off x="5745987" y="1282676"/>
            <a:ext cx="6111871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Családi háttér:</a:t>
            </a:r>
          </a:p>
          <a:p>
            <a:pPr marL="452438" lvl="0" indent="-1793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dirty="0"/>
              <a:t>Édesapa: </a:t>
            </a:r>
            <a:r>
              <a:rPr lang="hu-HU" altLang="hu-HU" sz="1950" dirty="0" err="1"/>
              <a:t>Umberto</a:t>
            </a:r>
            <a:r>
              <a:rPr lang="hu-HU" altLang="hu-HU" sz="1950" dirty="0"/>
              <a:t> </a:t>
            </a:r>
            <a:r>
              <a:rPr lang="hu-HU" altLang="hu-HU" sz="1950" dirty="0" err="1"/>
              <a:t>Gnoli</a:t>
            </a:r>
            <a:r>
              <a:rPr lang="hu-HU" altLang="hu-HU" sz="1950" dirty="0"/>
              <a:t> — </a:t>
            </a:r>
            <a:r>
              <a:rPr lang="hu-HU" altLang="hu-HU" sz="1950" dirty="0" smtClean="0"/>
              <a:t>művészettörténész</a:t>
            </a:r>
          </a:p>
          <a:p>
            <a:pPr marL="452438" lvl="0" indent="-1793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dirty="0" smtClean="0"/>
              <a:t>Édesanya</a:t>
            </a:r>
            <a:r>
              <a:rPr lang="hu-HU" altLang="hu-HU" sz="1950" dirty="0"/>
              <a:t>: Anna Maria </a:t>
            </a:r>
            <a:r>
              <a:rPr lang="hu-HU" altLang="hu-HU" sz="1950" dirty="0" err="1"/>
              <a:t>Andreani</a:t>
            </a:r>
            <a:r>
              <a:rPr lang="hu-HU" altLang="hu-HU" sz="1950" dirty="0"/>
              <a:t> (</a:t>
            </a:r>
            <a:r>
              <a:rPr lang="hu-HU" altLang="hu-HU" sz="1950" dirty="0" err="1"/>
              <a:t>Gnoli</a:t>
            </a:r>
            <a:r>
              <a:rPr lang="hu-HU" altLang="hu-HU" sz="1950" dirty="0"/>
              <a:t>) — keramikus</a:t>
            </a:r>
            <a:endParaRPr kumimoji="0" lang="hu-HU" altLang="hu-H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243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kulturált, művészettel átitatott közegben nőtt fel</a:t>
            </a:r>
          </a:p>
          <a:p>
            <a:pPr marL="2730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hu-HU" alt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Korai évek:</a:t>
            </a:r>
            <a:endParaRPr kumimoji="0" lang="hu-HU" altLang="hu-H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243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16 évesen rézmetszést tanult Carlo Alberto </a:t>
            </a:r>
            <a:r>
              <a:rPr kumimoji="0" lang="hu-HU" altLang="hu-HU" sz="19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Petrucci</a:t>
            </a:r>
            <a:endParaRPr kumimoji="0" lang="hu-HU" altLang="hu-H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243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18 évesen már </a:t>
            </a:r>
            <a:r>
              <a:rPr kumimoji="0" lang="hu-HU" altLang="hu-HU" sz="19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Morandi</a:t>
            </a: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és </a:t>
            </a:r>
            <a:r>
              <a:rPr kumimoji="0" lang="hu-HU" altLang="hu-HU" sz="19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Manzù</a:t>
            </a: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mellett állított ki</a:t>
            </a:r>
          </a:p>
          <a:p>
            <a:pPr marL="452438" lvl="0" indent="-1793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rövid ideig a </a:t>
            </a:r>
            <a:r>
              <a:rPr lang="hu-HU" altLang="hu-HU" sz="1950" dirty="0"/>
              <a:t>római </a:t>
            </a:r>
            <a:r>
              <a:rPr lang="hu-HU" altLang="hu-HU" sz="1950" dirty="0" err="1"/>
              <a:t>Accademia</a:t>
            </a:r>
            <a:r>
              <a:rPr lang="hu-HU" altLang="hu-HU" sz="1950" dirty="0"/>
              <a:t> di </a:t>
            </a:r>
            <a:r>
              <a:rPr lang="hu-HU" altLang="hu-HU" sz="1950" dirty="0" err="1"/>
              <a:t>Belle</a:t>
            </a:r>
            <a:r>
              <a:rPr lang="hu-HU" altLang="hu-HU" sz="1950" dirty="0"/>
              <a:t> </a:t>
            </a:r>
            <a:r>
              <a:rPr lang="hu-HU" altLang="hu-HU" sz="1950" dirty="0" smtClean="0"/>
              <a:t>Arti hallgatója</a:t>
            </a:r>
            <a:endParaRPr kumimoji="0" lang="hu-HU" altLang="hu-H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730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alt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Színházi és illusztrátori karrier:</a:t>
            </a:r>
            <a:endParaRPr kumimoji="0" lang="hu-HU" altLang="hu-H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243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1955: nagy sikerű díszletek (Old </a:t>
            </a:r>
            <a:r>
              <a:rPr kumimoji="0" lang="hu-HU" altLang="hu-HU" sz="19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Vic</a:t>
            </a: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London; </a:t>
            </a:r>
            <a:r>
              <a:rPr kumimoji="0" lang="hu-HU" altLang="hu-HU" sz="19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Schauspielhaus</a:t>
            </a: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Zürich)</a:t>
            </a:r>
          </a:p>
          <a:p>
            <a:pPr marL="45243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1950-es évek végétől New York–London–Párizs </a:t>
            </a:r>
            <a:r>
              <a:rPr lang="hu-HU" altLang="hu-HU" sz="1950" dirty="0"/>
              <a:t>háromszögében</a:t>
            </a: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élt</a:t>
            </a:r>
          </a:p>
          <a:p>
            <a:pPr marL="45243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illusztrátor: </a:t>
            </a:r>
            <a:r>
              <a:rPr kumimoji="0" lang="hu-HU" altLang="hu-HU" sz="19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Fortune</a:t>
            </a: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hu-HU" altLang="hu-HU" sz="19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Sports</a:t>
            </a:r>
            <a:r>
              <a:rPr kumimoji="0" lang="hu-HU" altLang="hu-HU" sz="19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altLang="hu-HU" sz="19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Illustrated</a:t>
            </a: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hu-HU" altLang="hu-HU" sz="19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Vogue</a:t>
            </a:r>
            <a:endParaRPr lang="hu-HU" altLang="hu-HU" sz="1950" dirty="0"/>
          </a:p>
          <a:p>
            <a:pPr marL="45243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gyerekkönyvet is írt és illusztrált </a:t>
            </a:r>
            <a:b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hu-HU" altLang="hu-HU" sz="19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Orestes </a:t>
            </a:r>
            <a:r>
              <a:rPr kumimoji="0" lang="hu-HU" altLang="hu-HU" sz="19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or</a:t>
            </a:r>
            <a:r>
              <a:rPr kumimoji="0" lang="hu-HU" altLang="hu-HU" sz="19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altLang="hu-HU" sz="19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hu-HU" altLang="hu-HU" sz="19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Art of </a:t>
            </a:r>
            <a:r>
              <a:rPr kumimoji="0" lang="hu-HU" altLang="hu-HU" sz="19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Smiling</a:t>
            </a:r>
            <a:r>
              <a:rPr kumimoji="0" lang="hu-HU" altLang="hu-H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1961)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493488" y="6572347"/>
            <a:ext cx="63643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Domenico </a:t>
            </a:r>
            <a:r>
              <a:rPr lang="en-US" sz="800" dirty="0" err="1" smtClean="0"/>
              <a:t>Gnoli</a:t>
            </a:r>
            <a:r>
              <a:rPr lang="hu-HU" sz="800" dirty="0" smtClean="0"/>
              <a:t>, </a:t>
            </a:r>
            <a:r>
              <a:rPr lang="en-US" sz="800" dirty="0" smtClean="0"/>
              <a:t>New </a:t>
            </a:r>
            <a:r>
              <a:rPr lang="en-US" sz="800" dirty="0"/>
              <a:t>York, December 1969. </a:t>
            </a:r>
            <a:r>
              <a:rPr lang="en-US" sz="800" i="1" dirty="0" smtClean="0"/>
              <a:t>Vogue</a:t>
            </a:r>
            <a:r>
              <a:rPr lang="en-US" sz="800" dirty="0"/>
              <a:t> </a:t>
            </a:r>
            <a:r>
              <a:rPr lang="en-US" sz="800" dirty="0" smtClean="0"/>
              <a:t>magazine</a:t>
            </a:r>
            <a:r>
              <a:rPr lang="hu-HU" sz="800" dirty="0" smtClean="0"/>
              <a:t> </a:t>
            </a:r>
            <a:r>
              <a:rPr lang="hu-HU" sz="800" dirty="0" err="1" smtClean="0"/>
              <a:t>fotózás</a:t>
            </a:r>
            <a:r>
              <a:rPr lang="en-US" sz="800" dirty="0" smtClean="0"/>
              <a:t>. </a:t>
            </a:r>
            <a:r>
              <a:rPr lang="hu-HU" sz="800" dirty="0" smtClean="0"/>
              <a:t>Fotó</a:t>
            </a:r>
            <a:r>
              <a:rPr lang="en-US" sz="800" dirty="0" smtClean="0"/>
              <a:t>: </a:t>
            </a:r>
            <a:r>
              <a:rPr lang="en-US" sz="800" dirty="0"/>
              <a:t>Jack Robinson/Getty Images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33245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2973" r="8575"/>
          <a:stretch/>
        </p:blipFill>
        <p:spPr>
          <a:xfrm>
            <a:off x="0" y="0"/>
            <a:ext cx="5382000" cy="687063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rot="10800000" flipV="1">
            <a:off x="5745987" y="994135"/>
            <a:ext cx="6111871" cy="423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b="1" dirty="0" smtClean="0"/>
              <a:t>Mallorcai időszak:</a:t>
            </a:r>
            <a:endParaRPr lang="hu-HU" altLang="hu-HU" sz="1950" dirty="0" smtClean="0"/>
          </a:p>
          <a:p>
            <a:pPr marL="444500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dirty="0" smtClean="0"/>
              <a:t>1963-tól </a:t>
            </a:r>
            <a:r>
              <a:rPr lang="hu-HU" altLang="hu-HU" sz="1950" dirty="0" err="1" smtClean="0"/>
              <a:t>Deià-ban</a:t>
            </a:r>
            <a:r>
              <a:rPr lang="hu-HU" altLang="hu-HU" dirty="0" smtClean="0"/>
              <a:t> élt feleségével, </a:t>
            </a:r>
            <a:r>
              <a:rPr lang="hu-HU" altLang="hu-HU" dirty="0" err="1" smtClean="0"/>
              <a:t>Yannick</a:t>
            </a:r>
            <a:r>
              <a:rPr lang="hu-HU" altLang="hu-HU" dirty="0" smtClean="0"/>
              <a:t> Vu szobrásszal</a:t>
            </a:r>
          </a:p>
          <a:p>
            <a:pPr marL="2667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b="1" dirty="0"/>
              <a:t>Nemzetközi elismertség:</a:t>
            </a:r>
            <a:endParaRPr lang="hu-HU" altLang="hu-HU" sz="1950" dirty="0"/>
          </a:p>
          <a:p>
            <a:pPr marL="444500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dirty="0"/>
              <a:t>1968: </a:t>
            </a:r>
            <a:r>
              <a:rPr lang="hu-HU" altLang="hu-HU" sz="1950" dirty="0" err="1"/>
              <a:t>Documenta</a:t>
            </a:r>
            <a:r>
              <a:rPr lang="hu-HU" altLang="hu-HU" sz="1950" dirty="0"/>
              <a:t> IV (</a:t>
            </a:r>
            <a:r>
              <a:rPr lang="hu-HU" altLang="hu-HU" sz="1950" dirty="0" err="1"/>
              <a:t>Kassel</a:t>
            </a:r>
            <a:r>
              <a:rPr lang="hu-HU" altLang="hu-HU" sz="1950" dirty="0"/>
              <a:t>), Velencei Biennále, </a:t>
            </a:r>
            <a:r>
              <a:rPr lang="hu-HU" altLang="hu-HU" sz="1950" dirty="0" err="1"/>
              <a:t>Palais</a:t>
            </a:r>
            <a:r>
              <a:rPr lang="hu-HU" altLang="hu-HU" sz="1950" dirty="0"/>
              <a:t> des </a:t>
            </a:r>
            <a:r>
              <a:rPr lang="hu-HU" altLang="hu-HU" sz="1950" dirty="0" err="1"/>
              <a:t>Beaux</a:t>
            </a:r>
            <a:r>
              <a:rPr lang="hu-HU" altLang="hu-HU" sz="1950" dirty="0"/>
              <a:t>-Arts (Brüsszel), </a:t>
            </a:r>
            <a:r>
              <a:rPr lang="hu-HU" altLang="hu-HU" sz="1950" dirty="0" err="1"/>
              <a:t>Kestner-Gesellschaft</a:t>
            </a:r>
            <a:r>
              <a:rPr lang="hu-HU" altLang="hu-HU" sz="1950" dirty="0"/>
              <a:t> (Hannover)</a:t>
            </a:r>
          </a:p>
          <a:p>
            <a:pPr marL="444500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dirty="0"/>
              <a:t>1969: áttörő egyéni kiállítás a </a:t>
            </a:r>
            <a:r>
              <a:rPr lang="hu-HU" altLang="hu-HU" sz="1950" dirty="0" err="1"/>
              <a:t>Sidney</a:t>
            </a:r>
            <a:r>
              <a:rPr lang="hu-HU" altLang="hu-HU" sz="1950" dirty="0"/>
              <a:t> </a:t>
            </a:r>
            <a:r>
              <a:rPr lang="hu-HU" altLang="hu-HU" sz="1950" dirty="0" err="1"/>
              <a:t>Janis</a:t>
            </a:r>
            <a:r>
              <a:rPr lang="hu-HU" altLang="hu-HU" sz="1950" dirty="0"/>
              <a:t> </a:t>
            </a:r>
            <a:r>
              <a:rPr lang="hu-HU" altLang="hu-HU" sz="1950" dirty="0" err="1"/>
              <a:t>Galleryben</a:t>
            </a:r>
            <a:r>
              <a:rPr lang="hu-HU" altLang="hu-HU" sz="1950" dirty="0"/>
              <a:t>, New York — nagy kritikai </a:t>
            </a:r>
            <a:r>
              <a:rPr lang="hu-HU" altLang="hu-HU" sz="1950" dirty="0" smtClean="0"/>
              <a:t>siker</a:t>
            </a:r>
          </a:p>
          <a:p>
            <a:pPr marL="2667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b="1" dirty="0" smtClean="0"/>
              <a:t>Halála után:</a:t>
            </a:r>
          </a:p>
          <a:p>
            <a:pPr marL="444500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dirty="0" smtClean="0"/>
              <a:t>Művei a </a:t>
            </a:r>
            <a:r>
              <a:rPr lang="hu-HU" altLang="hu-HU" sz="1950" dirty="0" err="1" smtClean="0"/>
              <a:t>MoMA</a:t>
            </a:r>
            <a:r>
              <a:rPr lang="hu-HU" altLang="hu-HU" sz="1950" dirty="0" smtClean="0"/>
              <a:t>, National </a:t>
            </a:r>
            <a:r>
              <a:rPr lang="hu-HU" altLang="hu-HU" sz="1950" dirty="0" err="1" smtClean="0"/>
              <a:t>Gallery</a:t>
            </a:r>
            <a:r>
              <a:rPr lang="hu-HU" altLang="hu-HU" sz="1950" dirty="0" smtClean="0"/>
              <a:t> Washington, Philadelphia Museum of Art, Victoria &amp; Albert Museum gyűjteményeiben</a:t>
            </a:r>
          </a:p>
          <a:p>
            <a:pPr marL="444500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950" dirty="0" smtClean="0"/>
              <a:t>2021: nagyszabású retrospektív, </a:t>
            </a:r>
            <a:r>
              <a:rPr lang="hu-HU" altLang="hu-HU" sz="1950" dirty="0" err="1" smtClean="0"/>
              <a:t>Fondazione</a:t>
            </a:r>
            <a:r>
              <a:rPr lang="hu-HU" altLang="hu-HU" sz="1950" dirty="0" smtClean="0"/>
              <a:t> </a:t>
            </a:r>
            <a:r>
              <a:rPr lang="hu-HU" altLang="hu-HU" sz="1950" dirty="0" err="1" smtClean="0"/>
              <a:t>Prada</a:t>
            </a:r>
            <a:endParaRPr lang="hu-HU" altLang="hu-HU" sz="1950" dirty="0"/>
          </a:p>
        </p:txBody>
      </p:sp>
      <p:sp>
        <p:nvSpPr>
          <p:cNvPr id="12" name="Téglalap 11"/>
          <p:cNvSpPr/>
          <p:nvPr/>
        </p:nvSpPr>
        <p:spPr>
          <a:xfrm>
            <a:off x="5493488" y="6572347"/>
            <a:ext cx="63643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Domenico </a:t>
            </a:r>
            <a:r>
              <a:rPr lang="en-US" sz="800" dirty="0" err="1"/>
              <a:t>Gnoli</a:t>
            </a:r>
            <a:r>
              <a:rPr lang="en-US" sz="800" dirty="0"/>
              <a:t> </a:t>
            </a:r>
            <a:r>
              <a:rPr lang="hu-HU" sz="800" dirty="0" smtClean="0"/>
              <a:t>és felesége</a:t>
            </a:r>
            <a:r>
              <a:rPr lang="en-US" sz="800" dirty="0" smtClean="0"/>
              <a:t>, </a:t>
            </a:r>
            <a:r>
              <a:rPr lang="hu-HU" sz="800" dirty="0" smtClean="0"/>
              <a:t>a szobrász</a:t>
            </a:r>
            <a:r>
              <a:rPr lang="en-US" sz="800" dirty="0" smtClean="0"/>
              <a:t> </a:t>
            </a:r>
            <a:r>
              <a:rPr lang="en-US" sz="800" dirty="0" err="1"/>
              <a:t>Yannick</a:t>
            </a:r>
            <a:r>
              <a:rPr lang="en-US" sz="800" dirty="0"/>
              <a:t> Vu, </a:t>
            </a:r>
            <a:r>
              <a:rPr lang="en-US" sz="800" dirty="0" smtClean="0"/>
              <a:t>New </a:t>
            </a:r>
            <a:r>
              <a:rPr lang="en-US" sz="800" dirty="0"/>
              <a:t>York, December 1969. </a:t>
            </a:r>
            <a:r>
              <a:rPr lang="en-US" sz="800" i="1" dirty="0" smtClean="0"/>
              <a:t>Vogue</a:t>
            </a:r>
            <a:r>
              <a:rPr lang="en-US" sz="800" dirty="0"/>
              <a:t> </a:t>
            </a:r>
            <a:r>
              <a:rPr lang="en-US" sz="800" dirty="0" smtClean="0"/>
              <a:t>magazine</a:t>
            </a:r>
            <a:r>
              <a:rPr lang="hu-HU" sz="800" dirty="0" smtClean="0"/>
              <a:t> </a:t>
            </a:r>
            <a:r>
              <a:rPr lang="hu-HU" sz="800" dirty="0" err="1" smtClean="0"/>
              <a:t>fotózás</a:t>
            </a:r>
            <a:r>
              <a:rPr lang="en-US" sz="800" dirty="0" smtClean="0"/>
              <a:t>. </a:t>
            </a:r>
            <a:r>
              <a:rPr lang="hu-HU" sz="800" dirty="0" smtClean="0"/>
              <a:t>Fotó</a:t>
            </a:r>
            <a:r>
              <a:rPr lang="en-US" sz="800" dirty="0" smtClean="0"/>
              <a:t>: </a:t>
            </a:r>
            <a:r>
              <a:rPr lang="en-US" sz="800" dirty="0"/>
              <a:t>Jack Robinson/Getty Images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11816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rod.website-files.com/5d8e34370ec4b47f836e631f/619e66fada7aa51c2a670bcb_Fondazione%20Prada_Domenico%20Gnoli_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32231" r="-150" b="27792"/>
          <a:stretch/>
        </p:blipFill>
        <p:spPr bwMode="auto">
          <a:xfrm>
            <a:off x="-14671" y="0"/>
            <a:ext cx="12225962" cy="32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266551" y="3450266"/>
            <a:ext cx="11595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Stílus és művészeti </a:t>
            </a:r>
            <a:r>
              <a:rPr lang="hu-HU" b="1" dirty="0" smtClean="0"/>
              <a:t>hatások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Gnoli</a:t>
            </a:r>
            <a:r>
              <a:rPr lang="hu-HU" dirty="0"/>
              <a:t> festészetét a </a:t>
            </a:r>
            <a:r>
              <a:rPr lang="hu-HU" b="1" dirty="0" err="1"/>
              <a:t>hiperrealista</a:t>
            </a:r>
            <a:r>
              <a:rPr lang="hu-HU" b="1" dirty="0"/>
              <a:t> precizitás</a:t>
            </a:r>
            <a:r>
              <a:rPr lang="hu-HU" dirty="0"/>
              <a:t> </a:t>
            </a:r>
            <a:r>
              <a:rPr lang="hu-HU" dirty="0" err="1"/>
              <a:t>jellemzi</a:t>
            </a:r>
            <a:r>
              <a:rPr lang="hu-HU" dirty="0"/>
              <a:t>: a részletek tiszták, anyagszerűek, de nem fotószerűek</a:t>
            </a:r>
            <a:r>
              <a:rPr lang="hu-HU" dirty="0" smtClean="0"/>
              <a:t>.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kompozíciók </a:t>
            </a:r>
            <a:r>
              <a:rPr lang="hu-HU" b="1" dirty="0"/>
              <a:t>absztrakt logikával </a:t>
            </a:r>
            <a:r>
              <a:rPr lang="hu-HU" dirty="0"/>
              <a:t>épülnek: a kinagyított részletek mintázattá és ritmussá válnak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hétköznapi tárgyakat </a:t>
            </a:r>
            <a:r>
              <a:rPr lang="hu-HU" b="1" dirty="0"/>
              <a:t>szürreális léptéktorzítással </a:t>
            </a:r>
            <a:r>
              <a:rPr lang="hu-HU" dirty="0"/>
              <a:t>mutatja meg, túl közelről és túl nagyban, így a valóság furcsán idegenné válik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Képein erős a </a:t>
            </a:r>
            <a:r>
              <a:rPr lang="hu-HU" b="1" dirty="0"/>
              <a:t>minimalizmus</a:t>
            </a:r>
            <a:r>
              <a:rPr lang="hu-HU" dirty="0"/>
              <a:t>: minden fölösleges elem eltűnik, a tárgy teljesen izoláltan jelenik meg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motívumválasztás rokon a </a:t>
            </a:r>
            <a:r>
              <a:rPr lang="hu-HU" b="1" dirty="0"/>
              <a:t>Pop Arthoz</a:t>
            </a:r>
            <a:r>
              <a:rPr lang="hu-HU" dirty="0"/>
              <a:t>, de </a:t>
            </a:r>
            <a:r>
              <a:rPr lang="hu-HU" dirty="0" err="1"/>
              <a:t>Gnoli</a:t>
            </a:r>
            <a:r>
              <a:rPr lang="hu-HU" dirty="0"/>
              <a:t> nem fogyasztáskritikus; sokkal líraibb, visszafogottabb hangon szól a hétköznapi tárgyakról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Festészete a </a:t>
            </a:r>
            <a:r>
              <a:rPr lang="hu-HU" b="1" dirty="0"/>
              <a:t>szürrealizmus és metafizikus festészet atmoszféráját </a:t>
            </a:r>
            <a:r>
              <a:rPr lang="hu-HU" dirty="0"/>
              <a:t>idézi, ahol a túlfigyelt részlet válik enigmatikussá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Kompozíciói az olasz reneszánsz tiszta szerkezeteit és fegyelmezett monumentalitását idézik.</a:t>
            </a:r>
            <a:endParaRPr lang="hu-HU" sz="800" dirty="0"/>
          </a:p>
        </p:txBody>
      </p:sp>
      <p:sp>
        <p:nvSpPr>
          <p:cNvPr id="6" name="Téglalap 5"/>
          <p:cNvSpPr/>
          <p:nvPr/>
        </p:nvSpPr>
        <p:spPr>
          <a:xfrm>
            <a:off x="372140" y="6572346"/>
            <a:ext cx="1148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“Domenico </a:t>
            </a:r>
            <a:r>
              <a:rPr lang="en-US" sz="800" dirty="0" err="1"/>
              <a:t>Gnoli</a:t>
            </a:r>
            <a:r>
              <a:rPr lang="en-US" sz="800" dirty="0"/>
              <a:t>” </a:t>
            </a:r>
            <a:r>
              <a:rPr lang="hu-HU" sz="800" dirty="0" smtClean="0"/>
              <a:t>kiállítás fotója (részlet), </a:t>
            </a:r>
            <a:r>
              <a:rPr lang="en-US" sz="800" dirty="0" smtClean="0"/>
              <a:t>Fondazione </a:t>
            </a:r>
            <a:r>
              <a:rPr lang="en-US" sz="800" dirty="0"/>
              <a:t>Prada, Milano. </a:t>
            </a:r>
            <a:r>
              <a:rPr lang="hu-HU" sz="800" dirty="0" smtClean="0"/>
              <a:t>Balról jobbra</a:t>
            </a:r>
            <a:r>
              <a:rPr lang="hu-HU" sz="800" dirty="0"/>
              <a:t>: </a:t>
            </a:r>
            <a:r>
              <a:rPr lang="hu-HU" sz="800" dirty="0" err="1"/>
              <a:t>Chair</a:t>
            </a:r>
            <a:r>
              <a:rPr lang="hu-HU" sz="800" dirty="0"/>
              <a:t> (1969), Back </a:t>
            </a:r>
            <a:r>
              <a:rPr lang="hu-HU" sz="800" dirty="0" err="1"/>
              <a:t>vieu</a:t>
            </a:r>
            <a:r>
              <a:rPr lang="hu-HU" sz="800" dirty="0"/>
              <a:t> (1968), Open </a:t>
            </a:r>
            <a:r>
              <a:rPr lang="hu-HU" sz="800" dirty="0" err="1"/>
              <a:t>Drawer</a:t>
            </a:r>
            <a:r>
              <a:rPr lang="hu-HU" sz="800" dirty="0"/>
              <a:t> (1968), </a:t>
            </a:r>
            <a:r>
              <a:rPr lang="hu-HU" sz="800" dirty="0" err="1"/>
              <a:t>Branche</a:t>
            </a:r>
            <a:r>
              <a:rPr lang="hu-HU" sz="800" dirty="0"/>
              <a:t> de </a:t>
            </a:r>
            <a:r>
              <a:rPr lang="hu-HU" sz="800" dirty="0" err="1"/>
              <a:t>cactus</a:t>
            </a:r>
            <a:r>
              <a:rPr lang="hu-HU" sz="800" dirty="0"/>
              <a:t> (1967), </a:t>
            </a:r>
            <a:r>
              <a:rPr lang="hu-HU" sz="800" dirty="0" err="1"/>
              <a:t>Vasca</a:t>
            </a:r>
            <a:r>
              <a:rPr lang="hu-HU" sz="800" dirty="0"/>
              <a:t> da </a:t>
            </a:r>
            <a:r>
              <a:rPr lang="hu-HU" sz="800" dirty="0" err="1"/>
              <a:t>bagno</a:t>
            </a:r>
            <a:r>
              <a:rPr lang="hu-HU" sz="800" dirty="0"/>
              <a:t>, </a:t>
            </a:r>
            <a:r>
              <a:rPr lang="hu-HU" sz="800" dirty="0" err="1"/>
              <a:t>Bagnarola</a:t>
            </a:r>
            <a:r>
              <a:rPr lang="hu-HU" sz="800" dirty="0"/>
              <a:t> (1966)</a:t>
            </a:r>
            <a:r>
              <a:rPr lang="en-US" sz="800" dirty="0" smtClean="0"/>
              <a:t>. </a:t>
            </a:r>
            <a:r>
              <a:rPr lang="hu-HU" sz="800" dirty="0" smtClean="0"/>
              <a:t>Fotó</a:t>
            </a:r>
            <a:r>
              <a:rPr lang="en-US" sz="800" dirty="0" smtClean="0"/>
              <a:t>: </a:t>
            </a:r>
            <a:r>
              <a:rPr lang="en-US" sz="800" dirty="0"/>
              <a:t>Roberto </a:t>
            </a:r>
            <a:r>
              <a:rPr lang="en-US" sz="800" dirty="0" err="1" smtClean="0"/>
              <a:t>Marossi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1499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4218" b="11986"/>
          <a:stretch/>
        </p:blipFill>
        <p:spPr>
          <a:xfrm>
            <a:off x="0" y="0"/>
            <a:ext cx="12245975" cy="324056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66551" y="3450266"/>
            <a:ext cx="11595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Anyaghasználat és technikai </a:t>
            </a:r>
            <a:r>
              <a:rPr lang="hu-HU" b="1" dirty="0" smtClean="0"/>
              <a:t>sajátosságok</a:t>
            </a: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Festékeit</a:t>
            </a:r>
            <a:r>
              <a:rPr lang="hu-HU" dirty="0"/>
              <a:t> gyakran homokkal vagy márványőrleménnyel keverte, így a felület egyszerre lett érdes, </a:t>
            </a:r>
            <a:r>
              <a:rPr lang="hu-HU" dirty="0" err="1"/>
              <a:t>fresco</a:t>
            </a:r>
            <a:r>
              <a:rPr lang="hu-HU" dirty="0"/>
              <a:t>-szerű és mégis precízen kontrollált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Nagyméretű vásznain a textúrák és mintázatok mikroszkopikus részletességgel jelennek meg, mintha anyaguk tapinthatóvá válna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b="1" dirty="0"/>
              <a:t>Témák és </a:t>
            </a:r>
            <a:r>
              <a:rPr lang="hu-HU" b="1" dirty="0" smtClean="0"/>
              <a:t>motívumok</a:t>
            </a: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Műveiben a hétköznapi tárgyak, ruhadarabok, bútorok és testfragmentumok válnak főszereplővé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Ezeken keresztül a 1960-as évek olasz középosztályának vizuális kultúráját, ízlését és identitásképzését vizsgálja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tárgyak nem pusztán fogyasztási cikkek, hanem személyiség- és korszakjelölők.</a:t>
            </a:r>
            <a:endParaRPr lang="hu-HU" sz="800" dirty="0"/>
          </a:p>
        </p:txBody>
      </p:sp>
      <p:sp>
        <p:nvSpPr>
          <p:cNvPr id="7" name="Téglalap 6"/>
          <p:cNvSpPr/>
          <p:nvPr/>
        </p:nvSpPr>
        <p:spPr>
          <a:xfrm>
            <a:off x="372140" y="6572346"/>
            <a:ext cx="1148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“Domenico </a:t>
            </a:r>
            <a:r>
              <a:rPr lang="en-US" sz="800" dirty="0" err="1"/>
              <a:t>Gnoli</a:t>
            </a:r>
            <a:r>
              <a:rPr lang="en-US" sz="800" dirty="0"/>
              <a:t>” </a:t>
            </a:r>
            <a:r>
              <a:rPr lang="hu-HU" sz="800" dirty="0" smtClean="0"/>
              <a:t>kiállítás fotója (részlet), </a:t>
            </a:r>
            <a:r>
              <a:rPr lang="en-US" sz="800" dirty="0" smtClean="0"/>
              <a:t>Fondazione </a:t>
            </a:r>
            <a:r>
              <a:rPr lang="en-US" sz="800" dirty="0"/>
              <a:t>Prada, Milano. </a:t>
            </a:r>
            <a:r>
              <a:rPr lang="hu-HU" sz="800" dirty="0" smtClean="0"/>
              <a:t>Balról jobbra: </a:t>
            </a:r>
            <a:r>
              <a:rPr lang="it-IT" sz="800" dirty="0" smtClean="0"/>
              <a:t>Purple </a:t>
            </a:r>
            <a:r>
              <a:rPr lang="it-IT" sz="800" dirty="0"/>
              <a:t>Bust (1969), Inverno (1967), Dormiente n.1 (1966), Due dormienti (1966), La robe rouge (Buste rouge) (1964</a:t>
            </a:r>
            <a:r>
              <a:rPr lang="it-IT" sz="800" dirty="0" smtClean="0"/>
              <a:t>)</a:t>
            </a:r>
            <a:r>
              <a:rPr lang="hu-HU" sz="800" dirty="0" smtClean="0"/>
              <a:t>.</a:t>
            </a:r>
            <a:r>
              <a:rPr lang="en-US" sz="800" dirty="0" smtClean="0"/>
              <a:t> </a:t>
            </a:r>
            <a:r>
              <a:rPr lang="hu-HU" sz="800" dirty="0" smtClean="0"/>
              <a:t>Fotó</a:t>
            </a:r>
            <a:r>
              <a:rPr lang="en-US" sz="800" dirty="0" smtClean="0"/>
              <a:t>: </a:t>
            </a:r>
            <a:r>
              <a:rPr lang="en-US" sz="800" dirty="0"/>
              <a:t>Roberto </a:t>
            </a:r>
            <a:r>
              <a:rPr lang="en-US" sz="800" dirty="0" err="1" smtClean="0"/>
              <a:t>Marossi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19450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hibition view of “Domenico Gnoli” Fondazione Prada, Milano. From left to right: Stripped Shirt Lapel (1969), Shirt Collar 14 ½ (1969), Red Dress Collar (1969), Robe verte (1967), Fermeture éclair (Zipper) (1967), Finta pelliccia (1965). Photo: Roberto Marossi, Courtesy: Fondazione Prada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897" r="2931" b="30423"/>
          <a:stretch/>
        </p:blipFill>
        <p:spPr bwMode="auto">
          <a:xfrm>
            <a:off x="-11575" y="0"/>
            <a:ext cx="12217079" cy="32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843112" y="4157075"/>
            <a:ext cx="10505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/>
              <a:t>"I always use elements which are given and simple; I never want to add anything or eliminate. I have never had any desire to deform; I isolate and I represent. My themes come from the present, from familiar situations, from daily life; because I never intervene actively against the object; I feel the magic of its presence" </a:t>
            </a:r>
            <a:endParaRPr lang="hu-HU" sz="2000" i="1" dirty="0" smtClean="0"/>
          </a:p>
          <a:p>
            <a:endParaRPr lang="hu-HU" sz="2000" i="1" dirty="0" smtClean="0"/>
          </a:p>
          <a:p>
            <a:pPr algn="r"/>
            <a:r>
              <a:rPr lang="en-US" sz="2000" dirty="0" smtClean="0"/>
              <a:t>(</a:t>
            </a:r>
            <a:r>
              <a:rPr lang="en-US" sz="2000" dirty="0"/>
              <a:t>Domenico </a:t>
            </a:r>
            <a:r>
              <a:rPr lang="en-US" sz="2000" dirty="0" err="1"/>
              <a:t>Gnoli</a:t>
            </a:r>
            <a:r>
              <a:rPr lang="en-US" sz="2000" dirty="0"/>
              <a:t>, </a:t>
            </a:r>
            <a:r>
              <a:rPr lang="hu-HU" sz="2000" dirty="0" smtClean="0"/>
              <a:t>részlet </a:t>
            </a:r>
            <a:r>
              <a:rPr lang="en-US" sz="2000" dirty="0" smtClean="0"/>
              <a:t>Jean-Luc </a:t>
            </a:r>
            <a:r>
              <a:rPr lang="en-US" sz="2000" dirty="0" err="1" smtClean="0"/>
              <a:t>Daval</a:t>
            </a:r>
            <a:r>
              <a:rPr lang="hu-HU" sz="2000" dirty="0" smtClean="0"/>
              <a:t> álta</a:t>
            </a:r>
            <a:r>
              <a:rPr lang="hu-HU" sz="2000" dirty="0" smtClean="0"/>
              <a:t>l </a:t>
            </a:r>
            <a:r>
              <a:rPr lang="hu-HU" sz="2000" smtClean="0"/>
              <a:t>készített interjúból</a:t>
            </a:r>
            <a:r>
              <a:rPr lang="en-US" sz="2000" dirty="0" smtClean="0"/>
              <a:t>,</a:t>
            </a:r>
            <a:r>
              <a:rPr lang="en-US" sz="2000" i="1" dirty="0" smtClean="0"/>
              <a:t> </a:t>
            </a:r>
            <a:r>
              <a:rPr lang="en-US" sz="2000" i="1" dirty="0"/>
              <a:t>Journal de Geneva</a:t>
            </a:r>
            <a:r>
              <a:rPr lang="en-US" sz="2000" dirty="0"/>
              <a:t>, 1968)</a:t>
            </a:r>
            <a:endParaRPr lang="hu-HU" sz="2000" dirty="0"/>
          </a:p>
        </p:txBody>
      </p:sp>
      <p:sp>
        <p:nvSpPr>
          <p:cNvPr id="7" name="Téglalap 6"/>
          <p:cNvSpPr/>
          <p:nvPr/>
        </p:nvSpPr>
        <p:spPr>
          <a:xfrm>
            <a:off x="372140" y="6572346"/>
            <a:ext cx="1148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“Domenico </a:t>
            </a:r>
            <a:r>
              <a:rPr lang="en-US" sz="800" dirty="0" err="1"/>
              <a:t>Gnoli</a:t>
            </a:r>
            <a:r>
              <a:rPr lang="en-US" sz="800" dirty="0"/>
              <a:t>” </a:t>
            </a:r>
            <a:r>
              <a:rPr lang="hu-HU" sz="800" dirty="0" smtClean="0"/>
              <a:t>kiállítás fotója (részlet), </a:t>
            </a:r>
            <a:r>
              <a:rPr lang="en-US" sz="800" dirty="0" smtClean="0"/>
              <a:t>Fondazione </a:t>
            </a:r>
            <a:r>
              <a:rPr lang="en-US" sz="800" dirty="0"/>
              <a:t>Prada, Milano. </a:t>
            </a:r>
            <a:r>
              <a:rPr lang="hu-HU" sz="800" dirty="0" smtClean="0"/>
              <a:t>Balról jobbra: </a:t>
            </a:r>
            <a:r>
              <a:rPr lang="it-IT" sz="800" dirty="0"/>
              <a:t>Stripped Shirt Lapel (1969), Shirt Collar 14 ½ (1969), Red Dress Collar (1969), Robe verte (1967), Fermeture éclair (Zipper) (1967), Finta pelliccia (1965)</a:t>
            </a:r>
            <a:r>
              <a:rPr lang="hu-HU" sz="800" dirty="0" smtClean="0"/>
              <a:t>.</a:t>
            </a:r>
            <a:r>
              <a:rPr lang="en-US" sz="800" dirty="0" smtClean="0"/>
              <a:t> </a:t>
            </a:r>
            <a:r>
              <a:rPr lang="hu-HU" sz="800" dirty="0" smtClean="0"/>
              <a:t>Fotó</a:t>
            </a:r>
            <a:r>
              <a:rPr lang="en-US" sz="800" dirty="0" smtClean="0"/>
              <a:t>: </a:t>
            </a:r>
            <a:r>
              <a:rPr lang="en-US" sz="800" dirty="0"/>
              <a:t>Roberto </a:t>
            </a:r>
            <a:r>
              <a:rPr lang="en-US" sz="800" dirty="0" err="1" smtClean="0"/>
              <a:t>Marossi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28019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396" cy="6858000"/>
          </a:xfrm>
          <a:prstGeom prst="rect">
            <a:avLst/>
          </a:prstGeom>
        </p:spPr>
      </p:pic>
      <p:sp>
        <p:nvSpPr>
          <p:cNvPr id="6" name="Alcím 3"/>
          <p:cNvSpPr>
            <a:spLocks noGrp="1"/>
          </p:cNvSpPr>
          <p:nvPr>
            <p:ph type="subTitle" idx="1"/>
          </p:nvPr>
        </p:nvSpPr>
        <p:spPr>
          <a:xfrm>
            <a:off x="6096000" y="5054600"/>
            <a:ext cx="5740400" cy="1613426"/>
          </a:xfrm>
        </p:spPr>
        <p:txBody>
          <a:bodyPr>
            <a:normAutofit/>
          </a:bodyPr>
          <a:lstStyle/>
          <a:p>
            <a:pPr marL="342900" indent="-342900" algn="l"/>
            <a:r>
              <a:rPr lang="hu-HU" b="1" dirty="0" err="1" smtClean="0"/>
              <a:t>Domenico</a:t>
            </a:r>
            <a:r>
              <a:rPr lang="hu-HU" b="1" dirty="0" smtClean="0"/>
              <a:t> </a:t>
            </a:r>
            <a:r>
              <a:rPr lang="hu-HU" b="1" dirty="0" err="1" smtClean="0"/>
              <a:t>Gnoli</a:t>
            </a:r>
            <a:r>
              <a:rPr lang="hu-HU" b="1" dirty="0" smtClean="0"/>
              <a:t>:</a:t>
            </a:r>
          </a:p>
          <a:p>
            <a:pPr marL="342900" indent="-342900" algn="l"/>
            <a:r>
              <a:rPr lang="hu-HU" b="1" dirty="0" smtClean="0"/>
              <a:t>Nadrágzseb </a:t>
            </a:r>
            <a:r>
              <a:rPr lang="hu-HU" dirty="0" smtClean="0"/>
              <a:t>(1969)</a:t>
            </a:r>
          </a:p>
          <a:p>
            <a:pPr marL="342900" indent="-342900" algn="l"/>
            <a:r>
              <a:rPr lang="hu-HU" altLang="hu-HU" i="1" dirty="0" smtClean="0"/>
              <a:t>olaj</a:t>
            </a:r>
            <a:r>
              <a:rPr lang="hu-HU" altLang="hu-HU" i="1" dirty="0"/>
              <a:t>, vászon, 131 x 111 </a:t>
            </a:r>
            <a:r>
              <a:rPr lang="hu-HU" altLang="hu-HU" i="1" dirty="0" smtClean="0"/>
              <a:t>cm</a:t>
            </a:r>
            <a:endParaRPr lang="en-US" i="1" dirty="0" smtClean="0"/>
          </a:p>
          <a:p>
            <a:pPr marL="342900" indent="-342900" algn="l"/>
            <a:endParaRPr lang="hu-HU" b="1" dirty="0" smtClean="0"/>
          </a:p>
          <a:p>
            <a:pPr marL="342900" indent="-342900" algn="l"/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33245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396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 rot="10800000" flipV="1">
            <a:off x="6198788" y="682094"/>
            <a:ext cx="5869173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950" b="1" dirty="0" smtClean="0"/>
              <a:t>Emberi </a:t>
            </a:r>
            <a:r>
              <a:rPr lang="hu-HU" altLang="hu-HU" sz="1950" b="1" dirty="0"/>
              <a:t>jelenlét nélküli emberi </a:t>
            </a:r>
            <a:r>
              <a:rPr lang="hu-HU" altLang="hu-HU" sz="1950" b="1" dirty="0" smtClean="0"/>
              <a:t>tárgy</a:t>
            </a:r>
            <a:endParaRPr lang="hu-HU" altLang="hu-HU" sz="1950" b="1" dirty="0"/>
          </a:p>
          <a:p>
            <a:pPr marL="342900" lvl="0" indent="-1619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950" dirty="0" smtClean="0"/>
              <a:t>A </a:t>
            </a:r>
            <a:r>
              <a:rPr lang="hu-HU" altLang="hu-HU" sz="1950" dirty="0"/>
              <a:t>zseb „valakié”, de a viselő hiányzik.</a:t>
            </a:r>
          </a:p>
          <a:p>
            <a:pPr marL="342900" lvl="0" indent="-1619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950" dirty="0" smtClean="0"/>
              <a:t>A </a:t>
            </a:r>
            <a:r>
              <a:rPr lang="hu-HU" altLang="hu-HU" sz="1950" dirty="0"/>
              <a:t>nadrág valaki testének része lenne, mégis üres.</a:t>
            </a:r>
          </a:p>
          <a:p>
            <a:pPr marL="342900" lvl="0" indent="-1619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950" dirty="0" smtClean="0"/>
              <a:t>A </a:t>
            </a:r>
            <a:r>
              <a:rPr lang="hu-HU" altLang="hu-HU" sz="1950" dirty="0"/>
              <a:t>kép így portré ember nélkül, egy „hiány-portré”, ahol a személy távolléte mégis érződik.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u-HU" altLang="hu-HU" sz="19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950" b="1" dirty="0" smtClean="0"/>
              <a:t>A </a:t>
            </a:r>
            <a:r>
              <a:rPr lang="hu-HU" altLang="hu-HU" sz="1950" b="1" dirty="0"/>
              <a:t>narratíva megszüntetése és a részlet </a:t>
            </a:r>
            <a:r>
              <a:rPr lang="hu-HU" altLang="hu-HU" sz="1950" b="1" dirty="0" smtClean="0"/>
              <a:t>izolálása</a:t>
            </a:r>
            <a:endParaRPr lang="hu-HU" altLang="hu-HU" sz="1950" b="1" dirty="0"/>
          </a:p>
          <a:p>
            <a:pPr marL="361950" lvl="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950" dirty="0" err="1"/>
              <a:t>Gnoli</a:t>
            </a:r>
            <a:r>
              <a:rPr lang="hu-HU" altLang="hu-HU" sz="1950" dirty="0"/>
              <a:t> eltávolít minden külső kontextust.</a:t>
            </a:r>
          </a:p>
          <a:p>
            <a:pPr marL="361950" lvl="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950" dirty="0"/>
              <a:t>A részlet önálló világgá nő, a kép egészét betölti.</a:t>
            </a:r>
          </a:p>
          <a:p>
            <a:pPr marL="361950" lvl="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950" dirty="0"/>
              <a:t>A hétköznapi tárgy </a:t>
            </a:r>
            <a:r>
              <a:rPr lang="hu-HU" altLang="hu-HU" sz="1950" dirty="0" err="1"/>
              <a:t>monumentalizálódik</a:t>
            </a:r>
            <a:r>
              <a:rPr lang="hu-HU" altLang="hu-HU" sz="1950" dirty="0"/>
              <a:t>, </a:t>
            </a:r>
            <a:r>
              <a:rPr lang="hu-HU" altLang="hu-HU" sz="1950" dirty="0" smtClean="0"/>
              <a:t/>
            </a:r>
            <a:br>
              <a:rPr lang="hu-HU" altLang="hu-HU" sz="1950" dirty="0" smtClean="0"/>
            </a:br>
            <a:r>
              <a:rPr lang="hu-HU" altLang="hu-HU" sz="1950" dirty="0" smtClean="0"/>
              <a:t>jelentésessé </a:t>
            </a:r>
            <a:r>
              <a:rPr lang="hu-HU" altLang="hu-HU" sz="1950" dirty="0"/>
              <a:t>válik.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u-HU" altLang="hu-HU" sz="19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950" b="1" dirty="0" smtClean="0"/>
              <a:t>Intimitás </a:t>
            </a:r>
            <a:r>
              <a:rPr lang="hu-HU" altLang="hu-HU" sz="1950" b="1" dirty="0"/>
              <a:t>és távolság </a:t>
            </a:r>
            <a:r>
              <a:rPr lang="hu-HU" altLang="hu-HU" sz="1950" b="1" dirty="0" smtClean="0"/>
              <a:t>ellentéte</a:t>
            </a:r>
            <a:endParaRPr lang="hu-HU" altLang="hu-HU" sz="1950" b="1" dirty="0"/>
          </a:p>
          <a:p>
            <a:pPr marL="342900" lvl="0" indent="-1619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950" dirty="0"/>
              <a:t>A zseb intim, testközeli részlet; ott tartjuk a személyes tárgyakat.</a:t>
            </a:r>
          </a:p>
          <a:p>
            <a:pPr marL="342900" lvl="0" indent="-1619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950" dirty="0"/>
              <a:t>A festmény mégis hideg, tárgyias, szenvtelen.</a:t>
            </a:r>
          </a:p>
          <a:p>
            <a:pPr marL="342900" lvl="0" indent="-1619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950" dirty="0" smtClean="0"/>
              <a:t>Ez </a:t>
            </a:r>
            <a:r>
              <a:rPr lang="hu-HU" altLang="hu-HU" sz="1950" dirty="0"/>
              <a:t>a kettősség feszültséget kelt: intim tartalom – eltávolított ábrázolás.</a:t>
            </a:r>
            <a:endParaRPr kumimoji="0" lang="hu-HU" altLang="hu-HU" sz="19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14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396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 rot="10800000" flipV="1">
            <a:off x="6446878" y="2613392"/>
            <a:ext cx="50823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dirty="0"/>
              <a:t>A </a:t>
            </a:r>
            <a:r>
              <a:rPr lang="hu-HU" sz="2000" i="1" dirty="0"/>
              <a:t>„Nadrágzseb” </a:t>
            </a:r>
            <a:r>
              <a:rPr lang="hu-HU" sz="2000" dirty="0"/>
              <a:t>egy olyan festmény, </a:t>
            </a:r>
            <a:r>
              <a:rPr lang="hu-HU" sz="2000" dirty="0" smtClean="0"/>
              <a:t>amelyben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a hétköznapi tárgy </a:t>
            </a:r>
            <a:r>
              <a:rPr lang="hu-HU" sz="2000" dirty="0" err="1"/>
              <a:t>monumentalizálódik</a:t>
            </a:r>
            <a:r>
              <a:rPr lang="hu-HU" sz="2000" dirty="0"/>
              <a:t>,</a:t>
            </a:r>
            <a:br>
              <a:rPr lang="hu-HU" sz="2000" dirty="0"/>
            </a:br>
            <a:r>
              <a:rPr lang="hu-HU" sz="2000" dirty="0"/>
              <a:t>a részlet egész világgá nő,</a:t>
            </a:r>
            <a:br>
              <a:rPr lang="hu-HU" sz="2000" dirty="0"/>
            </a:br>
            <a:r>
              <a:rPr lang="hu-HU" sz="2000" dirty="0"/>
              <a:t>az ember hiánya jelenlétté válik,</a:t>
            </a:r>
            <a:br>
              <a:rPr lang="hu-HU" sz="2000" dirty="0"/>
            </a:br>
            <a:r>
              <a:rPr lang="hu-HU" sz="2000" dirty="0"/>
              <a:t>és a túl valóságos látvány irreális hatást kelt.</a:t>
            </a:r>
            <a:endParaRPr kumimoji="0" lang="hu-HU" altLang="hu-HU" sz="19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52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808</Words>
  <Application>Microsoft Office PowerPoint</Application>
  <PresentationFormat>Szélesvásznú</PresentationFormat>
  <Paragraphs>90</Paragraphs>
  <Slides>10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Gnoli, Domenico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Bognár Petra</dc:creator>
  <cp:lastModifiedBy>Fazekas Felhasználó</cp:lastModifiedBy>
  <cp:revision>62</cp:revision>
  <dcterms:created xsi:type="dcterms:W3CDTF">2025-11-11T02:28:52Z</dcterms:created>
  <dcterms:modified xsi:type="dcterms:W3CDTF">2025-11-15T01:41:02Z</dcterms:modified>
</cp:coreProperties>
</file>